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C7B"/>
    <a:srgbClr val="67B9C7"/>
    <a:srgbClr val="035B9C"/>
    <a:srgbClr val="0C5958"/>
    <a:srgbClr val="1906A5"/>
    <a:srgbClr val="006AB6"/>
    <a:srgbClr val="3D70CD"/>
    <a:srgbClr val="7E7E7E"/>
    <a:srgbClr val="74D1E3"/>
    <a:srgbClr val="396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759-346B-7B4A-8EC8-0B88402F3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8AF04-979A-5146-A291-A10C4355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255BC-05DB-1940-ACDB-2D00D943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13DC4-A642-C14F-A583-8555588B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9EBF2-452F-2642-A0E4-B3E40867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CEDB-4F3A-3943-8FB4-E70A226F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51083-8EF4-F048-9379-0EA850D46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57EA1-B409-F647-BA3F-B14B8B4B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C42D-55C1-DC49-8E34-C003E277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8573-1DF3-A74E-A1C8-173805F1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DE084-E084-774C-AC4A-85E92AE60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96EE9-3180-C443-B6DC-002FD449B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1EAB1-FFEF-C344-B11D-B62C50CC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49DEC-78E7-9548-A145-74A0DDBD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4449-126D-2747-A51C-928CE145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1123-ECBA-F043-A265-3085C683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C745E-028A-5E43-8037-2A28E940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3E2F2-2BB4-C244-B9B6-CEBFD47D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405DF-E8F2-FA49-AAA1-AC155716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DA91-DB21-BC42-9057-AB3A5F7E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6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6A83-0EA3-5643-93FA-F44BFE80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E7ADF-4E8D-324D-B70B-F16CD2F5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6641-F33F-FE42-8D01-D7266634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BCE5-31A0-2848-AD8F-F2CC587C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4A8D2-9FEE-5246-B3B0-137B7D12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EF6C-66D4-5540-871F-3CF14A99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97B3D-2604-DE47-885C-B9622E725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9B75C-F970-CB42-90AE-36E001553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315AD-D273-BF4A-8DE4-CC1A4A7F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64B03-750C-A648-98DD-C4FE980D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53984-616C-ED40-92BA-DC5B885C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3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80EF-2A4D-7248-8F02-9AD1EAFF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1B74-345A-7B4C-BCCF-B24782D5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65023-6171-2640-847C-A837B1891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667C6-638A-414F-995C-C2F3F866D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C3CB5-436E-2C41-88C0-4762DABAD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85FBF-CE56-BB4D-BABC-41F4B5B6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7BB79-0A31-3B47-8110-573C6BFC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76738-C2EC-E74F-8FE2-F83117EC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FF1F-6F63-6645-B591-0399E06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1AB0F-CD83-654F-B515-6A79662A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61F67-187B-544E-AE72-7A7C9732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8E75-C954-1745-A101-00ED0143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7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D53A5-9B9E-F047-B6EA-E698A42D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4BA9D-5F1F-4F41-8C4F-C81A2859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23747-AA47-334D-BE9B-87DFF063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6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48E8-8E71-0D4A-9204-AB2F7BC1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7D2F-9631-5A49-B441-3360F0DD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F83C3-E829-4040-AB6C-64268DAD5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56EEC-D2DB-E841-8ECD-F368CC82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CBA55-3B9B-6844-91CB-FEA06B53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FDBFA-64DC-A944-BB01-B897B4AC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9715-3E00-DD4D-B5CD-FFC4C6AE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97AA0E-A842-5F41-8311-02A2645E6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B06E9-EF4D-2844-86B6-E5A532F20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28A1D-734B-DB44-834F-6963D129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B6F58-4CCC-1348-952A-1F98A0E6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873EC-F62E-5445-AD26-49251427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1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9289F-441C-964D-B96E-42F8B213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AFC73-5A3D-0D40-B0E0-671991C5E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BB21F-3C17-8348-AF52-65F8ECF59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AEB0C-3F80-7846-BE46-B15B3BC37FAB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BF76E-CDE7-644B-8B64-98D8E9DC0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22372-C5BF-314D-8EF3-7F96246F3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4B9D-095C-E74C-839E-F8336A021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microsoft.com/office/2007/relationships/hdphoto" Target="../media/hdphoto2.wdp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1.sv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5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2AAD6B-C016-7D47-95B8-B30C714CAE37}"/>
              </a:ext>
            </a:extLst>
          </p:cNvPr>
          <p:cNvSpPr/>
          <p:nvPr/>
        </p:nvSpPr>
        <p:spPr>
          <a:xfrm>
            <a:off x="-12528" y="6249828"/>
            <a:ext cx="12688866" cy="823287"/>
          </a:xfrm>
          <a:prstGeom prst="rect">
            <a:avLst/>
          </a:prstGeom>
          <a:solidFill>
            <a:schemeClr val="bg2">
              <a:alpha val="27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7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group of surgeons performing a surgery&#10;&#10;Description automatically generated with low confidence">
            <a:extLst>
              <a:ext uri="{FF2B5EF4-FFF2-40B4-BE49-F238E27FC236}">
                <a16:creationId xmlns:a16="http://schemas.microsoft.com/office/drawing/2014/main" id="{721D064E-1181-2F4F-A167-ECFF9A07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640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44D11B-4443-264D-91B2-3BDB1F36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2" y="0"/>
            <a:ext cx="12202391" cy="1309219"/>
          </a:xfrm>
          <a:prstGeom prst="rect">
            <a:avLst/>
          </a:prstGeom>
          <a:solidFill>
            <a:srgbClr val="7E7E7E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622D13-C7D2-064D-9558-5BAAF92C094B}"/>
              </a:ext>
            </a:extLst>
          </p:cNvPr>
          <p:cNvSpPr txBox="1"/>
          <p:nvPr/>
        </p:nvSpPr>
        <p:spPr>
          <a:xfrm>
            <a:off x="290398" y="42925"/>
            <a:ext cx="1170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QI Project: Short acting spinal anesthesia improves patient &amp; enhanced recovery outcomes, patient/staff satisfaction and same-day discharge rates in urological, gynaecological &amp; non-delivery obstetrics and general surgical procedures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4A68A-DFA1-6F42-9BF3-7052AA0DF5E6}"/>
              </a:ext>
            </a:extLst>
          </p:cNvPr>
          <p:cNvSpPr txBox="1"/>
          <p:nvPr/>
        </p:nvSpPr>
        <p:spPr>
          <a:xfrm>
            <a:off x="3456406" y="663761"/>
            <a:ext cx="458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Janice Yiu</a:t>
            </a:r>
            <a:r>
              <a:rPr lang="en-US" sz="1400" b="1" baseline="30000" dirty="0">
                <a:solidFill>
                  <a:schemeClr val="bg1"/>
                </a:solidFill>
              </a:rPr>
              <a:t>1</a:t>
            </a:r>
            <a:r>
              <a:rPr lang="en-US" sz="1400" b="1" dirty="0">
                <a:solidFill>
                  <a:schemeClr val="bg1"/>
                </a:solidFill>
              </a:rPr>
              <a:t>, Maxine Okello</a:t>
            </a:r>
            <a:r>
              <a:rPr lang="en-US" sz="1400" b="1" baseline="30000" dirty="0">
                <a:solidFill>
                  <a:schemeClr val="bg1"/>
                </a:solidFill>
              </a:rPr>
              <a:t>2</a:t>
            </a:r>
            <a:r>
              <a:rPr lang="en-US" sz="1400" b="1" dirty="0">
                <a:solidFill>
                  <a:schemeClr val="bg1"/>
                </a:solidFill>
              </a:rPr>
              <a:t>, Thaamharah Mahendrayogam</a:t>
            </a:r>
            <a:r>
              <a:rPr lang="en-US" sz="1400" b="1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5AFBC-A5B4-8143-A7A4-806DEE02A66A}"/>
              </a:ext>
            </a:extLst>
          </p:cNvPr>
          <p:cNvSpPr txBox="1"/>
          <p:nvPr/>
        </p:nvSpPr>
        <p:spPr>
          <a:xfrm>
            <a:off x="1303240" y="909881"/>
            <a:ext cx="92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>
                <a:solidFill>
                  <a:schemeClr val="bg1"/>
                </a:solidFill>
              </a:rPr>
              <a:t>Medical Student, University College London</a:t>
            </a:r>
            <a:r>
              <a:rPr lang="en-US" sz="1150" baseline="30000" dirty="0">
                <a:solidFill>
                  <a:schemeClr val="bg1"/>
                </a:solidFill>
              </a:rPr>
              <a:t>1</a:t>
            </a:r>
            <a:r>
              <a:rPr lang="en-US" sz="1150" dirty="0">
                <a:solidFill>
                  <a:schemeClr val="bg1"/>
                </a:solidFill>
              </a:rPr>
              <a:t>, Clinical Fellow in Perioperative Medicine, University College London Hospitals NHS Foundation Trust</a:t>
            </a:r>
            <a:r>
              <a:rPr lang="en-US" sz="1150" baseline="30000" dirty="0">
                <a:solidFill>
                  <a:schemeClr val="bg1"/>
                </a:solidFill>
              </a:rPr>
              <a:t>2</a:t>
            </a:r>
            <a:r>
              <a:rPr lang="en-US" sz="1150" dirty="0">
                <a:solidFill>
                  <a:schemeClr val="bg1"/>
                </a:solidFill>
              </a:rPr>
              <a:t>, Consultant Anaesthetist, University College London Hospitals NHS Foundation Trust </a:t>
            </a:r>
            <a:r>
              <a:rPr lang="en-US" sz="1150" baseline="30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28" name="Picture 4" descr="UCLH (@uclh) | Twitter">
            <a:extLst>
              <a:ext uri="{FF2B5EF4-FFF2-40B4-BE49-F238E27FC236}">
                <a16:creationId xmlns:a16="http://schemas.microsoft.com/office/drawing/2014/main" id="{3AFA93C9-B31E-E644-93C0-703DFF20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6" y="620873"/>
            <a:ext cx="545580" cy="5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FE09E4B-CAA2-A44A-8F2D-1F4329032128}"/>
              </a:ext>
            </a:extLst>
          </p:cNvPr>
          <p:cNvSpPr/>
          <p:nvPr/>
        </p:nvSpPr>
        <p:spPr>
          <a:xfrm>
            <a:off x="39081" y="1661777"/>
            <a:ext cx="2563347" cy="1834827"/>
          </a:xfrm>
          <a:prstGeom prst="roundRect">
            <a:avLst/>
          </a:prstGeom>
          <a:solidFill>
            <a:srgbClr val="67B9C7">
              <a:alpha val="9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78A289E-C31B-3C4A-A27E-4D5D726FE05E}"/>
              </a:ext>
            </a:extLst>
          </p:cNvPr>
          <p:cNvSpPr/>
          <p:nvPr/>
        </p:nvSpPr>
        <p:spPr>
          <a:xfrm>
            <a:off x="3014978" y="1573105"/>
            <a:ext cx="2169163" cy="1300246"/>
          </a:xfrm>
          <a:prstGeom prst="roundRect">
            <a:avLst/>
          </a:prstGeom>
          <a:solidFill>
            <a:schemeClr val="accent5">
              <a:lumMod val="7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28" name="Picture 2" descr="Risk leaflets | The Royal College of Anaesthetists">
            <a:extLst>
              <a:ext uri="{FF2B5EF4-FFF2-40B4-BE49-F238E27FC236}">
                <a16:creationId xmlns:a16="http://schemas.microsoft.com/office/drawing/2014/main" id="{59268AF0-A3EC-6846-A331-97498CD8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5804"/>
                    </a14:imgEffect>
                    <a14:imgEffect>
                      <a14:saturation sat="400000"/>
                    </a14:imgEffect>
                    <a14:imgEffect>
                      <a14:brightnessContrast bright="-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04" y="1754102"/>
            <a:ext cx="708491" cy="708491"/>
          </a:xfrm>
          <a:prstGeom prst="ellipse">
            <a:avLst/>
          </a:prstGeom>
          <a:noFill/>
          <a:ln>
            <a:solidFill>
              <a:srgbClr val="1B09AF"/>
            </a:solidFill>
          </a:ln>
          <a:effectLst>
            <a:outerShdw blurRad="50800" dir="4800000" sx="1000" sy="1000" algn="ctr" rotWithShape="0">
              <a:schemeClr val="accent4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DB9E20F-C91A-FD49-A16B-C2F6DA95D55C}"/>
              </a:ext>
            </a:extLst>
          </p:cNvPr>
          <p:cNvSpPr/>
          <p:nvPr/>
        </p:nvSpPr>
        <p:spPr>
          <a:xfrm>
            <a:off x="5808633" y="1586874"/>
            <a:ext cx="1996095" cy="1181449"/>
          </a:xfrm>
          <a:prstGeom prst="roundRect">
            <a:avLst/>
          </a:prstGeom>
          <a:solidFill>
            <a:srgbClr val="7030A0">
              <a:alpha val="95000"/>
            </a:srgbClr>
          </a:solidFill>
          <a:ln>
            <a:solidFill>
              <a:srgbClr val="9F71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20208C-FCE0-FD40-A679-8BFE3230B24D}"/>
              </a:ext>
            </a:extLst>
          </p:cNvPr>
          <p:cNvSpPr/>
          <p:nvPr/>
        </p:nvSpPr>
        <p:spPr>
          <a:xfrm>
            <a:off x="5384813" y="1748809"/>
            <a:ext cx="712488" cy="721078"/>
          </a:xfrm>
          <a:prstGeom prst="ellipse">
            <a:avLst/>
          </a:prstGeom>
          <a:solidFill>
            <a:srgbClr val="CD7DBE"/>
          </a:solidFill>
          <a:ln>
            <a:solidFill>
              <a:srgbClr val="9F71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Graphic 31" descr="Lashes with solid fill">
            <a:extLst>
              <a:ext uri="{FF2B5EF4-FFF2-40B4-BE49-F238E27FC236}">
                <a16:creationId xmlns:a16="http://schemas.microsoft.com/office/drawing/2014/main" id="{F3780A9D-6EA4-2340-ACC3-097839CC76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6033" y="1794801"/>
            <a:ext cx="407773" cy="417821"/>
          </a:xfrm>
          <a:prstGeom prst="rect">
            <a:avLst/>
          </a:prstGeom>
        </p:spPr>
      </p:pic>
      <p:pic>
        <p:nvPicPr>
          <p:cNvPr id="33" name="Graphic 32" descr="Sleep with solid fill">
            <a:extLst>
              <a:ext uri="{FF2B5EF4-FFF2-40B4-BE49-F238E27FC236}">
                <a16:creationId xmlns:a16="http://schemas.microsoft.com/office/drawing/2014/main" id="{A3665B00-0670-EE40-9028-EA2D4E53A8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24442" y="2056913"/>
            <a:ext cx="417821" cy="417821"/>
          </a:xfrm>
          <a:prstGeom prst="rect">
            <a:avLst/>
          </a:prstGeom>
        </p:spPr>
      </p:pic>
      <p:pic>
        <p:nvPicPr>
          <p:cNvPr id="36" name="Graphic 35" descr="Male profile with solid fill">
            <a:extLst>
              <a:ext uri="{FF2B5EF4-FFF2-40B4-BE49-F238E27FC236}">
                <a16:creationId xmlns:a16="http://schemas.microsoft.com/office/drawing/2014/main" id="{F447AD71-429E-464C-A5F0-715CD85F8A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24620" y="1941658"/>
            <a:ext cx="220622" cy="220622"/>
          </a:xfrm>
          <a:prstGeom prst="rect">
            <a:avLst/>
          </a:prstGeom>
        </p:spPr>
      </p:pic>
      <p:pic>
        <p:nvPicPr>
          <p:cNvPr id="37" name="Graphic 36" descr="Female Profile with solid fill">
            <a:extLst>
              <a:ext uri="{FF2B5EF4-FFF2-40B4-BE49-F238E27FC236}">
                <a16:creationId xmlns:a16="http://schemas.microsoft.com/office/drawing/2014/main" id="{A6D914F2-6D87-B44C-9A9C-42C3A46EFE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50406" y="1943418"/>
            <a:ext cx="220621" cy="220621"/>
          </a:xfrm>
          <a:prstGeom prst="rect">
            <a:avLst/>
          </a:prstGeom>
        </p:spPr>
      </p:pic>
      <p:pic>
        <p:nvPicPr>
          <p:cNvPr id="40" name="Graphic 39" descr="Pregnant lady with solid fill">
            <a:extLst>
              <a:ext uri="{FF2B5EF4-FFF2-40B4-BE49-F238E27FC236}">
                <a16:creationId xmlns:a16="http://schemas.microsoft.com/office/drawing/2014/main" id="{1603D1CB-79C5-D049-AA87-7B5FDF3E3F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38020" y="2262266"/>
            <a:ext cx="348066" cy="348066"/>
          </a:xfrm>
          <a:prstGeom prst="rect">
            <a:avLst/>
          </a:prstGeom>
        </p:spPr>
      </p:pic>
      <p:pic>
        <p:nvPicPr>
          <p:cNvPr id="44" name="Graphic 43" descr="Female Profile with solid fill">
            <a:extLst>
              <a:ext uri="{FF2B5EF4-FFF2-40B4-BE49-F238E27FC236}">
                <a16:creationId xmlns:a16="http://schemas.microsoft.com/office/drawing/2014/main" id="{F33DFC67-EC60-134D-9BC0-CAC16B8811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78042" y="2200327"/>
            <a:ext cx="220621" cy="220621"/>
          </a:xfrm>
          <a:prstGeom prst="rect">
            <a:avLst/>
          </a:prstGeom>
        </p:spPr>
      </p:pic>
      <p:pic>
        <p:nvPicPr>
          <p:cNvPr id="45" name="Graphic 44" descr="Female Profile with solid fill">
            <a:extLst>
              <a:ext uri="{FF2B5EF4-FFF2-40B4-BE49-F238E27FC236}">
                <a16:creationId xmlns:a16="http://schemas.microsoft.com/office/drawing/2014/main" id="{5E69C861-B45A-9F42-9822-093B65F123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75644" y="1951084"/>
            <a:ext cx="220621" cy="220621"/>
          </a:xfrm>
          <a:prstGeom prst="rect">
            <a:avLst/>
          </a:prstGeom>
        </p:spPr>
      </p:pic>
      <p:pic>
        <p:nvPicPr>
          <p:cNvPr id="46" name="Graphic 45" descr="Male profile with solid fill">
            <a:extLst>
              <a:ext uri="{FF2B5EF4-FFF2-40B4-BE49-F238E27FC236}">
                <a16:creationId xmlns:a16="http://schemas.microsoft.com/office/drawing/2014/main" id="{91AB56AC-75C3-7647-BD76-B421CF1755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74971" y="1957579"/>
            <a:ext cx="220622" cy="220622"/>
          </a:xfrm>
          <a:prstGeom prst="rect">
            <a:avLst/>
          </a:prstGeom>
        </p:spPr>
      </p:pic>
      <p:pic>
        <p:nvPicPr>
          <p:cNvPr id="48" name="Graphic 47" descr="Female Profile with solid fill">
            <a:extLst>
              <a:ext uri="{FF2B5EF4-FFF2-40B4-BE49-F238E27FC236}">
                <a16:creationId xmlns:a16="http://schemas.microsoft.com/office/drawing/2014/main" id="{92D975E4-11B5-C14E-A5E7-1D96BD923C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70912" y="2180982"/>
            <a:ext cx="220621" cy="220621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D21FBE3-8ADD-5841-A834-F297B74C3210}"/>
              </a:ext>
            </a:extLst>
          </p:cNvPr>
          <p:cNvSpPr/>
          <p:nvPr/>
        </p:nvSpPr>
        <p:spPr>
          <a:xfrm>
            <a:off x="2706220" y="5388050"/>
            <a:ext cx="5477866" cy="8375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A68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Thumbs up sign with solid fill">
            <a:extLst>
              <a:ext uri="{FF2B5EF4-FFF2-40B4-BE49-F238E27FC236}">
                <a16:creationId xmlns:a16="http://schemas.microsoft.com/office/drawing/2014/main" id="{1C10DA82-ED30-BD44-9CE7-0CFF927820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44793" y="5507260"/>
            <a:ext cx="566706" cy="566706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99AAA74-686A-2143-8118-7B06E429DC6D}"/>
              </a:ext>
            </a:extLst>
          </p:cNvPr>
          <p:cNvSpPr/>
          <p:nvPr/>
        </p:nvSpPr>
        <p:spPr>
          <a:xfrm>
            <a:off x="3154291" y="2941062"/>
            <a:ext cx="1951616" cy="782529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bg1"/>
                </a:solidFill>
              </a:rPr>
              <a:t>PONV requiring anti-emetics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3 Spinal cases (Gynae): </a:t>
            </a:r>
            <a:r>
              <a:rPr lang="en-US" sz="1000" dirty="0">
                <a:solidFill>
                  <a:srgbClr val="FFFF00"/>
                </a:solidFill>
              </a:rPr>
              <a:t>4% 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vs.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8 GA cases (Urology) : </a:t>
            </a:r>
            <a:r>
              <a:rPr lang="en-US" sz="1000" dirty="0">
                <a:solidFill>
                  <a:srgbClr val="FFFF00"/>
                </a:solidFill>
              </a:rPr>
              <a:t>11%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CBADC76-15B4-004C-8323-46571B7FD647}"/>
              </a:ext>
            </a:extLst>
          </p:cNvPr>
          <p:cNvSpPr/>
          <p:nvPr/>
        </p:nvSpPr>
        <p:spPr>
          <a:xfrm>
            <a:off x="8300370" y="1329097"/>
            <a:ext cx="3840456" cy="1653331"/>
          </a:xfrm>
          <a:prstGeom prst="roundRect">
            <a:avLst/>
          </a:prstGeom>
          <a:solidFill>
            <a:srgbClr val="67B9C7">
              <a:alpha val="9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859E7A2-313B-7943-9DE6-2C65914428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37000"/>
                    </a14:imgEffect>
                    <a14:imgEffect>
                      <a14:saturation sat="1000"/>
                    </a14:imgEffect>
                    <a14:imgEffect>
                      <a14:brightnessContrast bright="-21000" contrast="94000"/>
                    </a14:imgEffect>
                  </a14:imgLayer>
                </a14:imgProps>
              </a:ext>
            </a:extLst>
          </a:blip>
          <a:srcRect l="7730" t="10910" r="5009" b="10255"/>
          <a:stretch/>
        </p:blipFill>
        <p:spPr>
          <a:xfrm>
            <a:off x="2717430" y="3032921"/>
            <a:ext cx="598096" cy="591815"/>
          </a:xfrm>
          <a:prstGeom prst="ellipse">
            <a:avLst/>
          </a:prstGeom>
          <a:effectLst/>
        </p:spPr>
      </p:pic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E2F17BA7-0F6A-8E4E-B30E-54055CC20064}"/>
              </a:ext>
            </a:extLst>
          </p:cNvPr>
          <p:cNvSpPr/>
          <p:nvPr/>
        </p:nvSpPr>
        <p:spPr>
          <a:xfrm>
            <a:off x="5754387" y="2929358"/>
            <a:ext cx="2356665" cy="782529"/>
          </a:xfrm>
          <a:prstGeom prst="roundRect">
            <a:avLst/>
          </a:prstGeom>
          <a:solidFill>
            <a:srgbClr val="7030A0">
              <a:alpha val="9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bg1"/>
                </a:solidFill>
              </a:rPr>
              <a:t>Hypotension requiring vasopressor use </a:t>
            </a:r>
            <a:r>
              <a:rPr lang="en-US" sz="1000" dirty="0">
                <a:solidFill>
                  <a:schemeClr val="bg1"/>
                </a:solidFill>
              </a:rPr>
              <a:t>in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3 spinal cases (Urology): </a:t>
            </a:r>
            <a:r>
              <a:rPr lang="en-US" sz="1000" dirty="0">
                <a:solidFill>
                  <a:srgbClr val="FFFF00"/>
                </a:solidFill>
              </a:rPr>
              <a:t>4%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vs.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14 GA cases (9 Urology, 5 Gynae): </a:t>
            </a:r>
            <a:r>
              <a:rPr lang="en-US" sz="1000" dirty="0">
                <a:solidFill>
                  <a:srgbClr val="FFFF00"/>
                </a:solidFill>
              </a:rPr>
              <a:t>20%</a:t>
            </a:r>
          </a:p>
        </p:txBody>
      </p:sp>
      <p:pic>
        <p:nvPicPr>
          <p:cNvPr id="58" name="Graphic 57" descr="Heart with solid fill">
            <a:extLst>
              <a:ext uri="{FF2B5EF4-FFF2-40B4-BE49-F238E27FC236}">
                <a16:creationId xmlns:a16="http://schemas.microsoft.com/office/drawing/2014/main" id="{DF54FBA1-6489-644E-8D3E-67490A5D318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22580" y="3059815"/>
            <a:ext cx="577480" cy="57748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9C32C5E-F019-E644-887A-8F63D21D5189}"/>
              </a:ext>
            </a:extLst>
          </p:cNvPr>
          <p:cNvSpPr txBox="1"/>
          <p:nvPr/>
        </p:nvSpPr>
        <p:spPr>
          <a:xfrm>
            <a:off x="846877" y="1353078"/>
            <a:ext cx="986104" cy="276999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4CD64FED-8BED-994D-B060-3F4133CE7FBA}"/>
              </a:ext>
            </a:extLst>
          </p:cNvPr>
          <p:cNvSpPr txBox="1"/>
          <p:nvPr/>
        </p:nvSpPr>
        <p:spPr>
          <a:xfrm>
            <a:off x="139107" y="1823100"/>
            <a:ext cx="239273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Spinal block with prilocaine compared with general anaesthesia (GA) has been associated with better patient and hospital outcomes. These include less post-operative nausea and vomiting (PONV), less hypotension [1], and avoids aerosol generating procedures (such as GAs) which are all likely to improve same-day discharge rates [2].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57A8E61-717C-FE43-A034-E06A9DAE6D51}"/>
              </a:ext>
            </a:extLst>
          </p:cNvPr>
          <p:cNvSpPr/>
          <p:nvPr/>
        </p:nvSpPr>
        <p:spPr>
          <a:xfrm>
            <a:off x="8266062" y="4064230"/>
            <a:ext cx="3882567" cy="2719794"/>
          </a:xfrm>
          <a:prstGeom prst="roundRect">
            <a:avLst/>
          </a:prstGeom>
          <a:solidFill>
            <a:srgbClr val="0A7C7B"/>
          </a:solidFill>
          <a:ln>
            <a:solidFill>
              <a:srgbClr val="0A7C7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FB96339E-1F64-6D4E-8902-22424D952A6A}"/>
              </a:ext>
            </a:extLst>
          </p:cNvPr>
          <p:cNvSpPr txBox="1"/>
          <p:nvPr/>
        </p:nvSpPr>
        <p:spPr>
          <a:xfrm>
            <a:off x="8295821" y="4300575"/>
            <a:ext cx="3920893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with GA, prilocaine spinal anaesthesia is effective in:</a:t>
            </a:r>
            <a:endParaRPr lang="en-US" sz="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 in patient/staff satisfaction &amp; patient outcomes.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of post-operative complications.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recovery time and earlier eating &amp; drinking (DREAming).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Avoidance of GA – thereby reducing the risk of COVID-19 transmission.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Provision of anaesthesia in patients with previous or long COVID-19.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 of same-day discharge rates including the discharge of some patients without an escort.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of length of stay for cervical sutures (compared to bupivacaine).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aim to review our trust’s discharge criteria, TWOC clinic capacity and second stage recovery area at all sites.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D096EE8B-A368-3548-90EC-53081066D682}"/>
              </a:ext>
            </a:extLst>
          </p:cNvPr>
          <p:cNvSpPr txBox="1"/>
          <p:nvPr/>
        </p:nvSpPr>
        <p:spPr>
          <a:xfrm>
            <a:off x="-638827" y="72243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F1E19BB4-839F-D941-9E2F-213975DBB688}"/>
              </a:ext>
            </a:extLst>
          </p:cNvPr>
          <p:cNvSpPr txBox="1"/>
          <p:nvPr/>
        </p:nvSpPr>
        <p:spPr>
          <a:xfrm>
            <a:off x="-43509" y="6027143"/>
            <a:ext cx="8911414" cy="869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Acknowledgements:</a:t>
            </a: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Islam Uddin, Sahiba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Sethi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, Simeon West, Damon Kamming, John Dick, Melaine Tan, Gautam Kumar, Simon Clarke, Dave Walker, Kim Russon, Ben Fox and Robbie Erskine</a:t>
            </a:r>
          </a:p>
          <a:p>
            <a:r>
              <a:rPr lang="en-US" sz="1100" b="1" dirty="0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Image credits: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Background photograph from the Royal College of Anaesthetists (RCoA)</a:t>
            </a:r>
          </a:p>
          <a:p>
            <a:r>
              <a:rPr lang="en-US" sz="1100" b="1" dirty="0">
                <a:solidFill>
                  <a:srgbClr val="00206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References: </a:t>
            </a:r>
            <a:r>
              <a:rPr lang="en-US" sz="850" dirty="0"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GB" sz="850" dirty="0" err="1">
                <a:latin typeface="Calibri" panose="020F0502020204030204" pitchFamily="34" charset="0"/>
                <a:cs typeface="Calibri" panose="020F0502020204030204" pitchFamily="34" charset="0"/>
              </a:rPr>
              <a:t>Rattenberry</a:t>
            </a:r>
            <a:r>
              <a:rPr lang="en-GB" sz="850" dirty="0">
                <a:latin typeface="Calibri" panose="020F0502020204030204" pitchFamily="34" charset="0"/>
                <a:cs typeface="Calibri" panose="020F0502020204030204" pitchFamily="34" charset="0"/>
              </a:rPr>
              <a:t> W, </a:t>
            </a:r>
            <a:r>
              <a:rPr lang="en-GB" sz="850" dirty="0" err="1">
                <a:latin typeface="Calibri" panose="020F0502020204030204" pitchFamily="34" charset="0"/>
                <a:cs typeface="Calibri" panose="020F0502020204030204" pitchFamily="34" charset="0"/>
              </a:rPr>
              <a:t>Hertling</a:t>
            </a:r>
            <a:r>
              <a:rPr lang="en-GB" sz="850" dirty="0">
                <a:latin typeface="Calibri" panose="020F0502020204030204" pitchFamily="34" charset="0"/>
                <a:cs typeface="Calibri" panose="020F0502020204030204" pitchFamily="34" charset="0"/>
              </a:rPr>
              <a:t> A, &amp; Erskine R. Spinal anaesthesia for ambulatory surgery. </a:t>
            </a:r>
            <a:r>
              <a:rPr lang="en-GB" sz="850" i="1" dirty="0">
                <a:latin typeface="Calibri" panose="020F0502020204030204" pitchFamily="34" charset="0"/>
                <a:cs typeface="Calibri" panose="020F0502020204030204" pitchFamily="34" charset="0"/>
              </a:rPr>
              <a:t>BJA </a:t>
            </a:r>
            <a:r>
              <a:rPr lang="en-GB" sz="850" i="1" dirty="0" err="1">
                <a:latin typeface="Calibri" panose="020F0502020204030204" pitchFamily="34" charset="0"/>
                <a:cs typeface="Calibri" panose="020F0502020204030204" pitchFamily="34" charset="0"/>
              </a:rPr>
              <a:t>Educ</a:t>
            </a:r>
            <a:r>
              <a:rPr lang="en-GB" sz="85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50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GB" sz="85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850" dirty="0">
                <a:latin typeface="Calibri" panose="020F0502020204030204" pitchFamily="34" charset="0"/>
                <a:cs typeface="Calibri" panose="020F0502020204030204" pitchFamily="34" charset="0"/>
              </a:rPr>
              <a:t>19:321–8.</a:t>
            </a:r>
          </a:p>
          <a:p>
            <a:r>
              <a:rPr lang="en-GB" sz="850" dirty="0">
                <a:latin typeface="Calibri" panose="020F0502020204030204" pitchFamily="34" charset="0"/>
                <a:cs typeface="Calibri" panose="020F0502020204030204" pitchFamily="34" charset="0"/>
              </a:rPr>
              <a:t>[2] Royal College of Anaesthetists. Guidelines for the Provision of Anaesthetic Services Chapter 6: Guidelines for the Provision of Anaesthesia Services for Day Surgery 2021. London: RCoA; 2021. 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10E39F2-32FD-3B4F-8964-A5116AB7B16A}"/>
              </a:ext>
            </a:extLst>
          </p:cNvPr>
          <p:cNvSpPr/>
          <p:nvPr/>
        </p:nvSpPr>
        <p:spPr>
          <a:xfrm>
            <a:off x="8310525" y="3015508"/>
            <a:ext cx="3832269" cy="1015663"/>
          </a:xfrm>
          <a:prstGeom prst="roundRect">
            <a:avLst/>
          </a:prstGeom>
          <a:solidFill>
            <a:srgbClr val="67B9C7">
              <a:alpha val="9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7C4DC-C8C9-474C-A031-40E1B1117C9A}"/>
              </a:ext>
            </a:extLst>
          </p:cNvPr>
          <p:cNvSpPr txBox="1"/>
          <p:nvPr/>
        </p:nvSpPr>
        <p:spPr>
          <a:xfrm>
            <a:off x="8368430" y="1265634"/>
            <a:ext cx="37540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day discharge rates</a:t>
            </a:r>
          </a:p>
          <a:p>
            <a:r>
              <a:rPr lang="en-US" sz="9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prilocaine spinal cases (excludes delays due to medical/planned surgical reasons):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79%</a:t>
            </a: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(13/17 Urology &amp; 13/13 Gynae) vs. </a:t>
            </a:r>
            <a:r>
              <a:rPr lang="en-US" sz="1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71% </a:t>
            </a: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 (15/26 Urology &amp; 14/14 Gynae)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escort: 7 patients (</a:t>
            </a:r>
            <a:r>
              <a:rPr lang="en-US" sz="95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</a:t>
            </a:r>
            <a:r>
              <a:rPr lang="en-US" sz="9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by taxi, 2 by hospital transport &amp; 1 by bus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Urology, 1 Gynae, 1 Obstetrics &amp; 1 General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had midazolam</a:t>
            </a:r>
          </a:p>
          <a:p>
            <a:r>
              <a: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</a:t>
            </a: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patients (1 spinal vs. 11 GA) stayed overnight due to living alone. 3 spinals stayed in due to patient preferences</a:t>
            </a:r>
            <a:r>
              <a: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9" name="Graphic 88" descr="Taxi with solid fill">
            <a:extLst>
              <a:ext uri="{FF2B5EF4-FFF2-40B4-BE49-F238E27FC236}">
                <a16:creationId xmlns:a16="http://schemas.microsoft.com/office/drawing/2014/main" id="{0E7AC95C-8356-EA4A-92E7-FF7CD603D07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543070" y="2185233"/>
            <a:ext cx="299209" cy="299209"/>
          </a:xfrm>
          <a:prstGeom prst="rect">
            <a:avLst/>
          </a:prstGeom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EE3AD235-27C9-B94F-9330-BB1F555E3FF0}"/>
              </a:ext>
            </a:extLst>
          </p:cNvPr>
          <p:cNvSpPr/>
          <p:nvPr/>
        </p:nvSpPr>
        <p:spPr>
          <a:xfrm>
            <a:off x="50541" y="3827269"/>
            <a:ext cx="2563347" cy="2157548"/>
          </a:xfrm>
          <a:prstGeom prst="roundRect">
            <a:avLst/>
          </a:prstGeom>
          <a:solidFill>
            <a:srgbClr val="67B9C7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0D835A-3286-884A-9375-F9D25A032409}"/>
              </a:ext>
            </a:extLst>
          </p:cNvPr>
          <p:cNvSpPr txBox="1"/>
          <p:nvPr/>
        </p:nvSpPr>
        <p:spPr>
          <a:xfrm>
            <a:off x="136576" y="3976989"/>
            <a:ext cx="245991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We conducted a prospective study from June 2020 – April 2021 at University College London Hospitals NHS Foundation Trust. We assessed the effectiveness of prilocaine for a variety of day case procedures (compared with GA) on the incidence of PONV, hypotension, patient satisfaction and same-day discharge rates. In addition, we compared prilocaine against bupivacaine spinal anaesthesia for cervical sutures.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3E1E30C-B49A-C84D-88CE-185FA34CDBDB}"/>
              </a:ext>
            </a:extLst>
          </p:cNvPr>
          <p:cNvSpPr txBox="1"/>
          <p:nvPr/>
        </p:nvSpPr>
        <p:spPr>
          <a:xfrm>
            <a:off x="5165374" y="1349010"/>
            <a:ext cx="642484" cy="276999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Results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7F5CD97-2A09-C24F-9BDA-7609D40F4776}"/>
              </a:ext>
            </a:extLst>
          </p:cNvPr>
          <p:cNvSpPr/>
          <p:nvPr/>
        </p:nvSpPr>
        <p:spPr>
          <a:xfrm>
            <a:off x="5773139" y="3925102"/>
            <a:ext cx="2419227" cy="1169892"/>
          </a:xfrm>
          <a:prstGeom prst="roundRect">
            <a:avLst/>
          </a:prstGeom>
          <a:solidFill>
            <a:srgbClr val="7030A0">
              <a:alpha val="95000"/>
            </a:srgbClr>
          </a:solidFill>
          <a:ln>
            <a:solidFill>
              <a:srgbClr val="936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24883D11-37D9-FA4A-AA84-28CAFA1E6A7B}"/>
              </a:ext>
            </a:extLst>
          </p:cNvPr>
          <p:cNvSpPr txBox="1"/>
          <p:nvPr/>
        </p:nvSpPr>
        <p:spPr>
          <a:xfrm>
            <a:off x="8353039" y="3012737"/>
            <a:ext cx="3737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Urology </a:t>
            </a:r>
            <a:r>
              <a:rPr lang="en-US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inpatient stays </a:t>
            </a: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due to requiring trial</a:t>
            </a:r>
            <a:r>
              <a:rPr lang="en-US" sz="1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catheter (TWOC), </a:t>
            </a:r>
            <a:r>
              <a:rPr lang="en-US" sz="1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49%</a:t>
            </a: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47%</a:t>
            </a: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Urology patients asked would go home the SAME day with an indwelling urinary catheter.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Urology &amp; Gynae patients asked would be happy to go home without an escort and be home alone overnight.</a:t>
            </a:r>
          </a:p>
        </p:txBody>
      </p:sp>
      <p:pic>
        <p:nvPicPr>
          <p:cNvPr id="90" name="Graphic 89" descr="IV with solid fill">
            <a:extLst>
              <a:ext uri="{FF2B5EF4-FFF2-40B4-BE49-F238E27FC236}">
                <a16:creationId xmlns:a16="http://schemas.microsoft.com/office/drawing/2014/main" id="{D67C973A-5C4A-3C40-B7AD-902ABD64A09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831164" y="3068803"/>
            <a:ext cx="392076" cy="39207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A343119-BB79-734A-B9C0-C9021D1F782B}"/>
              </a:ext>
            </a:extLst>
          </p:cNvPr>
          <p:cNvSpPr txBox="1"/>
          <p:nvPr/>
        </p:nvSpPr>
        <p:spPr>
          <a:xfrm>
            <a:off x="9756940" y="4067017"/>
            <a:ext cx="885178" cy="276999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3EAC99A-4B8B-7E44-B37B-89EA1CCC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5574" y="-15141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Graphic 14" descr="Questions with solid fill">
            <a:extLst>
              <a:ext uri="{FF2B5EF4-FFF2-40B4-BE49-F238E27FC236}">
                <a16:creationId xmlns:a16="http://schemas.microsoft.com/office/drawing/2014/main" id="{AE42E111-6430-F04A-A65C-9CCB88CD905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391030" y="5535335"/>
            <a:ext cx="639068" cy="639068"/>
          </a:xfrm>
          <a:prstGeom prst="rect">
            <a:avLst/>
          </a:prstGeom>
        </p:spPr>
      </p:pic>
      <p:pic>
        <p:nvPicPr>
          <p:cNvPr id="68" name="Graphic 67" descr="Pregnant lady with solid fill">
            <a:extLst>
              <a:ext uri="{FF2B5EF4-FFF2-40B4-BE49-F238E27FC236}">
                <a16:creationId xmlns:a16="http://schemas.microsoft.com/office/drawing/2014/main" id="{464F66BB-F3B6-9942-B0C5-0FFD30DE17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36232" y="4007276"/>
            <a:ext cx="312485" cy="3124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40C6BB-AD74-9444-9FD4-F3B06E43AFEA}"/>
              </a:ext>
            </a:extLst>
          </p:cNvPr>
          <p:cNvSpPr txBox="1"/>
          <p:nvPr/>
        </p:nvSpPr>
        <p:spPr>
          <a:xfrm>
            <a:off x="3042394" y="1659851"/>
            <a:ext cx="2033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Prilocaine spinal cases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Total: 76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45 Urology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16 Gynaecology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13 Obstetrics (cervical sutures)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2 General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48F964A-2145-4249-AAF0-7FBAA1688EED}"/>
              </a:ext>
            </a:extLst>
          </p:cNvPr>
          <p:cNvSpPr txBox="1"/>
          <p:nvPr/>
        </p:nvSpPr>
        <p:spPr>
          <a:xfrm>
            <a:off x="6149946" y="1657517"/>
            <a:ext cx="111280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GA cases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Total: 70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53 Urology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16 Gynaecology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1 General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C1BDC1-6E23-CE4F-A6BE-21CC44495F31}"/>
              </a:ext>
            </a:extLst>
          </p:cNvPr>
          <p:cNvSpPr txBox="1"/>
          <p:nvPr/>
        </p:nvSpPr>
        <p:spPr>
          <a:xfrm>
            <a:off x="3029796" y="5395117"/>
            <a:ext cx="468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Overall patient satisfaction with prilocaine spinal block: 97%</a:t>
            </a:r>
          </a:p>
          <a:p>
            <a:pPr algn="ctr"/>
            <a:r>
              <a:rPr lang="en-US" sz="1100" b="1" dirty="0"/>
              <a:t>(95% after spinal, 98% during operation, 96% after procedure)</a:t>
            </a:r>
            <a:endParaRPr lang="en-US" sz="1100" b="1" dirty="0">
              <a:latin typeface="American Typewriter" panose="02090604020004020304" pitchFamily="18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519D0C-4D53-6D44-8E75-E842EA8EAD22}"/>
              </a:ext>
            </a:extLst>
          </p:cNvPr>
          <p:cNvSpPr txBox="1"/>
          <p:nvPr/>
        </p:nvSpPr>
        <p:spPr>
          <a:xfrm>
            <a:off x="5842854" y="3912196"/>
            <a:ext cx="230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Cervical sutures</a:t>
            </a:r>
          </a:p>
          <a:p>
            <a:pPr algn="ctr"/>
            <a:endParaRPr lang="en-US" sz="1100" b="1" u="sng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13 Prilocaine cases vs. 13 Bupivacaine cases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Reduced length of stay by 2hr: 6mins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Increased same-day discharge rate (10 vs. 8)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5EB94C-51CC-044E-BE87-B1D1BC023346}"/>
              </a:ext>
            </a:extLst>
          </p:cNvPr>
          <p:cNvSpPr txBox="1"/>
          <p:nvPr/>
        </p:nvSpPr>
        <p:spPr>
          <a:xfrm>
            <a:off x="12788153" y="6145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A4A32D-59DE-234C-9A87-01EA76E102CF}"/>
              </a:ext>
            </a:extLst>
          </p:cNvPr>
          <p:cNvSpPr txBox="1"/>
          <p:nvPr/>
        </p:nvSpPr>
        <p:spPr>
          <a:xfrm>
            <a:off x="3386173" y="5753227"/>
            <a:ext cx="38194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u="sng" dirty="0">
                <a:solidFill>
                  <a:srgbClr val="002060"/>
                </a:solidFill>
                <a:latin typeface="Geneva" panose="020B0503030404040204" pitchFamily="34" charset="0"/>
                <a:ea typeface="Geneva" panose="020B0503030404040204" pitchFamily="34" charset="0"/>
                <a:cs typeface="Gadugi" panose="020F0502020204030204" pitchFamily="34" charset="0"/>
              </a:rPr>
              <a:t>Feedback</a:t>
            </a:r>
            <a:r>
              <a:rPr lang="en-US" sz="900" b="1" dirty="0">
                <a:solidFill>
                  <a:srgbClr val="002060"/>
                </a:solidFill>
                <a:latin typeface="Geneva" panose="020B0503030404040204" pitchFamily="34" charset="0"/>
                <a:ea typeface="Geneva" panose="020B0503030404040204" pitchFamily="34" charset="0"/>
                <a:cs typeface="Gadugi" panose="020F0502020204030204" pitchFamily="34" charset="0"/>
              </a:rPr>
              <a:t>: </a:t>
            </a:r>
          </a:p>
          <a:p>
            <a:r>
              <a:rPr lang="en-US" sz="900" b="1" dirty="0">
                <a:solidFill>
                  <a:srgbClr val="002060"/>
                </a:solidFill>
                <a:latin typeface="Geneva" panose="020B0503030404040204" pitchFamily="34" charset="0"/>
                <a:ea typeface="Geneva" panose="020B0503030404040204" pitchFamily="34" charset="0"/>
                <a:cs typeface="Gadugi" panose="020F0502020204030204" pitchFamily="34" charset="0"/>
              </a:rPr>
              <a:t>  </a:t>
            </a:r>
            <a:r>
              <a:rPr lang="en-US" sz="900" dirty="0">
                <a:solidFill>
                  <a:srgbClr val="002060"/>
                </a:solidFill>
                <a:latin typeface="Geneva" panose="020B0503030404040204" pitchFamily="34" charset="0"/>
                <a:ea typeface="Geneva" panose="020B0503030404040204" pitchFamily="34" charset="0"/>
                <a:cs typeface="Gadugi" panose="020F0502020204030204" pitchFamily="34" charset="0"/>
              </a:rPr>
              <a:t>Patient: “Amazing”, “Nice to talk to surgeon &amp; team”</a:t>
            </a:r>
          </a:p>
          <a:p>
            <a:r>
              <a:rPr lang="en-US" sz="900" dirty="0">
                <a:solidFill>
                  <a:srgbClr val="002060"/>
                </a:solidFill>
                <a:latin typeface="Geneva" panose="020B0503030404040204" pitchFamily="34" charset="0"/>
                <a:ea typeface="Geneva" panose="020B0503030404040204" pitchFamily="34" charset="0"/>
                <a:cs typeface="Gadugi" panose="020F0502020204030204" pitchFamily="34" charset="0"/>
              </a:rPr>
              <a:t>  Staff: “Relaxed environment”, “Less equipment &amp; drugs needed”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6B1F645-4E47-DB47-9ECD-604691502861}"/>
              </a:ext>
            </a:extLst>
          </p:cNvPr>
          <p:cNvSpPr txBox="1"/>
          <p:nvPr/>
        </p:nvSpPr>
        <p:spPr>
          <a:xfrm>
            <a:off x="952654" y="3519535"/>
            <a:ext cx="759119" cy="276999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Methods</a:t>
            </a:r>
          </a:p>
        </p:txBody>
      </p:sp>
      <p:graphicFrame>
        <p:nvGraphicFramePr>
          <p:cNvPr id="61" name="Table 17">
            <a:extLst>
              <a:ext uri="{FF2B5EF4-FFF2-40B4-BE49-F238E27FC236}">
                <a16:creationId xmlns:a16="http://schemas.microsoft.com/office/drawing/2014/main" id="{52504C54-108F-5241-B820-9EA5B5A2A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432815"/>
              </p:ext>
            </p:extLst>
          </p:nvPr>
        </p:nvGraphicFramePr>
        <p:xfrm>
          <a:off x="2721465" y="3807111"/>
          <a:ext cx="2964227" cy="149858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23352">
                  <a:extLst>
                    <a:ext uri="{9D8B030D-6E8A-4147-A177-3AD203B41FA5}">
                      <a16:colId xmlns:a16="http://schemas.microsoft.com/office/drawing/2014/main" val="3732779413"/>
                    </a:ext>
                  </a:extLst>
                </a:gridCol>
                <a:gridCol w="1133902">
                  <a:extLst>
                    <a:ext uri="{9D8B030D-6E8A-4147-A177-3AD203B41FA5}">
                      <a16:colId xmlns:a16="http://schemas.microsoft.com/office/drawing/2014/main" val="4215979116"/>
                    </a:ext>
                  </a:extLst>
                </a:gridCol>
                <a:gridCol w="1106973">
                  <a:extLst>
                    <a:ext uri="{9D8B030D-6E8A-4147-A177-3AD203B41FA5}">
                      <a16:colId xmlns:a16="http://schemas.microsoft.com/office/drawing/2014/main" val="3047052120"/>
                    </a:ext>
                  </a:extLst>
                </a:gridCol>
              </a:tblGrid>
              <a:tr h="37888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Table 1.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</a:rPr>
                        <a:t>Time into Recovery until ward ready time</a:t>
                      </a:r>
                    </a:p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</a:rPr>
                        <a:t>(Median &amp; Interquartile range duration/ mins)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B9C">
                        <a:alpha val="9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67B9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9BF">
                        <a:alpha val="9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40859"/>
                  </a:ext>
                </a:extLst>
              </a:tr>
              <a:tr h="195094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B9C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Urology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B9C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</a:rPr>
                        <a:t>Gynae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B9C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75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50" b="1" dirty="0"/>
                        <a:t>Prilocaine spinal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92 (58, 220)</a:t>
                      </a:r>
                    </a:p>
                    <a:p>
                      <a:pPr algn="ctr"/>
                      <a:endParaRPr lang="en-US" sz="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145 (74, 191)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80" b="1" dirty="0"/>
                        <a:t>[Second stage recovery area often unavailable]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473487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l"/>
                      <a:r>
                        <a:rPr lang="en-US" sz="850" b="1" dirty="0"/>
                        <a:t>GA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106 (96, 170)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81 (64, 138)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59782622"/>
                  </a:ext>
                </a:extLst>
              </a:tr>
            </a:tbl>
          </a:graphicData>
        </a:graphic>
      </p:graphicFrame>
      <p:pic>
        <p:nvPicPr>
          <p:cNvPr id="71" name="Graphic 70" descr="Stopwatch with solid fill">
            <a:extLst>
              <a:ext uri="{FF2B5EF4-FFF2-40B4-BE49-F238E27FC236}">
                <a16:creationId xmlns:a16="http://schemas.microsoft.com/office/drawing/2014/main" id="{D1600414-F71A-DC46-88CB-EDF4C67D8E7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541029" y="3762466"/>
            <a:ext cx="380980" cy="3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801</Words>
  <Application>Microsoft Macintosh PowerPoint</Application>
  <PresentationFormat>Widescreen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American Typewriter</vt:lpstr>
      <vt:lpstr>Arial</vt:lpstr>
      <vt:lpstr>Calibri</vt:lpstr>
      <vt:lpstr>Calibri Light</vt:lpstr>
      <vt:lpstr>Geneva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Yiu, Janice</dc:creator>
  <cp:lastModifiedBy>Yiu, Janice</cp:lastModifiedBy>
  <cp:revision>181</cp:revision>
  <dcterms:created xsi:type="dcterms:W3CDTF">2021-04-16T18:26:27Z</dcterms:created>
  <dcterms:modified xsi:type="dcterms:W3CDTF">2021-04-23T20:28:36Z</dcterms:modified>
</cp:coreProperties>
</file>